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sldIdLst>
    <p:sldId id="256" r:id="rId2"/>
    <p:sldId id="335" r:id="rId3"/>
    <p:sldId id="381" r:id="rId4"/>
    <p:sldId id="382" r:id="rId5"/>
    <p:sldId id="383" r:id="rId6"/>
    <p:sldId id="384" r:id="rId7"/>
    <p:sldId id="385" r:id="rId8"/>
    <p:sldId id="3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/>
          </a:bodyPr>
          <a:lstStyle/>
          <a:p>
            <a:pPr indent="457200" algn="ctr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700" b="1">
                <a:solidFill>
                  <a:srgbClr val="FF0000"/>
                </a:solidFill>
              </a:rPr>
              <a:t>TOPIC</a:t>
            </a:r>
            <a:r>
              <a:rPr sz="2700" b="1" smtClean="0">
                <a:solidFill>
                  <a:srgbClr val="FF0000"/>
                </a:solidFill>
              </a:rPr>
              <a:t>:</a:t>
            </a:r>
            <a:r>
              <a:rPr lang="en-US" sz="2700" b="1" dirty="0" smtClean="0">
                <a:solidFill>
                  <a:srgbClr val="FF0000"/>
                </a:solidFill>
              </a:rPr>
              <a:t>  CONTRACT OF BAILMENT AND PLEDGE – </a:t>
            </a:r>
            <a:r>
              <a:rPr lang="en-US" sz="2700" b="1" dirty="0" smtClean="0">
                <a:solidFill>
                  <a:srgbClr val="FF0000"/>
                </a:solidFill>
              </a:rPr>
              <a:t>Part-B</a:t>
            </a:r>
            <a:endParaRPr sz="2400" b="1">
              <a:solidFill>
                <a:srgbClr val="FF00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>
                <a:solidFill>
                  <a:schemeClr val="tx1"/>
                </a:solidFill>
              </a:rPr>
              <a:t>Whatsup</a:t>
            </a:r>
            <a:r>
              <a:rPr lang="en-US" sz="26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533400"/>
            <a:ext cx="8534400" cy="604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Termination of Bailment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A contract of bailment will be terminated in the following circumstances:</a:t>
            </a: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On the expiry of time: - </a:t>
            </a:r>
            <a:r>
              <a:rPr lang="en-US" sz="2400" dirty="0" smtClean="0">
                <a:latin typeface="+mj-lt"/>
              </a:rPr>
              <a:t>If the contract of bailment is for a stipulated time period, on </a:t>
            </a:r>
            <a:r>
              <a:rPr lang="en-US" sz="2400" dirty="0" smtClean="0">
                <a:latin typeface="+mj-lt"/>
              </a:rPr>
              <a:t>the expiry </a:t>
            </a:r>
            <a:r>
              <a:rPr lang="en-US" sz="2400" dirty="0" smtClean="0">
                <a:latin typeface="+mj-lt"/>
              </a:rPr>
              <a:t>of the time, it will be terminated automatically.</a:t>
            </a:r>
          </a:p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Accomplishing the objectives: -</a:t>
            </a:r>
            <a:r>
              <a:rPr lang="en-US" sz="2400" dirty="0" smtClean="0">
                <a:latin typeface="+mj-lt"/>
              </a:rPr>
              <a:t> If the bailment is for a specific purpose, it terminate </a:t>
            </a:r>
            <a:r>
              <a:rPr lang="en-US" sz="2400" dirty="0" smtClean="0">
                <a:latin typeface="+mj-lt"/>
              </a:rPr>
              <a:t>as soon </a:t>
            </a:r>
            <a:r>
              <a:rPr lang="en-US" sz="2400" dirty="0" smtClean="0">
                <a:latin typeface="+mj-lt"/>
              </a:rPr>
              <a:t>as the purpose is fulfilled.</a:t>
            </a:r>
          </a:p>
          <a:p>
            <a:pPr algn="just"/>
            <a:r>
              <a:rPr lang="en-US" sz="2400" dirty="0" smtClean="0">
                <a:latin typeface="+mj-lt"/>
              </a:rPr>
              <a:t>3. </a:t>
            </a:r>
            <a:r>
              <a:rPr lang="en-US" sz="2400" b="1" dirty="0" smtClean="0">
                <a:latin typeface="+mj-lt"/>
              </a:rPr>
              <a:t>Destruction of subject matter: - </a:t>
            </a:r>
            <a:r>
              <a:rPr lang="en-US" sz="2400" dirty="0" smtClean="0">
                <a:latin typeface="+mj-lt"/>
              </a:rPr>
              <a:t>When the subject matter of the bailment is destroyed, </a:t>
            </a:r>
            <a:r>
              <a:rPr lang="en-US" sz="2400" dirty="0" smtClean="0">
                <a:latin typeface="+mj-lt"/>
              </a:rPr>
              <a:t>a bailment </a:t>
            </a:r>
            <a:r>
              <a:rPr lang="en-US" sz="2400" dirty="0" smtClean="0">
                <a:latin typeface="+mj-lt"/>
              </a:rPr>
              <a:t>is terminated.</a:t>
            </a:r>
          </a:p>
          <a:p>
            <a:pPr algn="just"/>
            <a:r>
              <a:rPr lang="en-US" sz="2400" dirty="0" smtClean="0">
                <a:latin typeface="+mj-lt"/>
              </a:rPr>
              <a:t>4. </a:t>
            </a:r>
            <a:r>
              <a:rPr lang="en-US" sz="2400" b="1" dirty="0" smtClean="0">
                <a:latin typeface="+mj-lt"/>
              </a:rPr>
              <a:t>Death of </a:t>
            </a:r>
            <a:r>
              <a:rPr lang="en-US" sz="2400" b="1" dirty="0" err="1" smtClean="0">
                <a:latin typeface="+mj-lt"/>
              </a:rPr>
              <a:t>bailor</a:t>
            </a:r>
            <a:r>
              <a:rPr lang="en-US" sz="2400" b="1" dirty="0" smtClean="0">
                <a:latin typeface="+mj-lt"/>
              </a:rPr>
              <a:t> or </a:t>
            </a:r>
            <a:r>
              <a:rPr lang="en-US" sz="2400" b="1" dirty="0" err="1" smtClean="0">
                <a:latin typeface="+mj-lt"/>
              </a:rPr>
              <a:t>bailee</a:t>
            </a:r>
            <a:r>
              <a:rPr lang="en-US" sz="2400" b="1" dirty="0" smtClean="0">
                <a:latin typeface="+mj-lt"/>
              </a:rPr>
              <a:t>: - </a:t>
            </a:r>
            <a:r>
              <a:rPr lang="en-US" sz="2400" dirty="0" smtClean="0">
                <a:latin typeface="+mj-lt"/>
              </a:rPr>
              <a:t>A gratuitous bailment is terminated by the death of either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bailor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or the </a:t>
            </a:r>
            <a:r>
              <a:rPr lang="en-US" sz="2400" dirty="0" err="1" smtClean="0">
                <a:latin typeface="+mj-lt"/>
              </a:rPr>
              <a:t>bailee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r>
              <a:rPr lang="en-US" sz="2400" dirty="0" smtClean="0">
                <a:latin typeface="+mj-lt"/>
              </a:rPr>
              <a:t>5. </a:t>
            </a:r>
            <a:r>
              <a:rPr lang="en-US" sz="2400" b="1" dirty="0" smtClean="0">
                <a:latin typeface="+mj-lt"/>
              </a:rPr>
              <a:t>Misuse of the goods: </a:t>
            </a:r>
            <a:r>
              <a:rPr lang="en-US" sz="2400" dirty="0" smtClean="0">
                <a:latin typeface="+mj-lt"/>
              </a:rPr>
              <a:t>If the </a:t>
            </a:r>
            <a:r>
              <a:rPr lang="en-US" sz="2400" dirty="0" err="1" smtClean="0">
                <a:latin typeface="+mj-lt"/>
              </a:rPr>
              <a:t>bailee</a:t>
            </a:r>
            <a:r>
              <a:rPr lang="en-US" sz="2400" dirty="0" smtClean="0">
                <a:latin typeface="+mj-lt"/>
              </a:rPr>
              <a:t> does any act in respect of goods </a:t>
            </a:r>
            <a:r>
              <a:rPr lang="en-US" sz="2400" dirty="0" smtClean="0">
                <a:latin typeface="+mj-lt"/>
              </a:rPr>
              <a:t>bailed </a:t>
            </a:r>
            <a:r>
              <a:rPr lang="en-US" sz="2400" dirty="0" smtClean="0">
                <a:latin typeface="+mj-lt"/>
              </a:rPr>
              <a:t>against the </a:t>
            </a:r>
            <a:r>
              <a:rPr lang="en-US" sz="2400" dirty="0" smtClean="0">
                <a:latin typeface="+mj-lt"/>
              </a:rPr>
              <a:t>terms of </a:t>
            </a:r>
            <a:r>
              <a:rPr lang="en-US" sz="2400" dirty="0" err="1" smtClean="0">
                <a:latin typeface="+mj-lt"/>
              </a:rPr>
              <a:t>bailemet</a:t>
            </a:r>
            <a:r>
              <a:rPr lang="en-US" sz="2400" dirty="0" smtClean="0">
                <a:latin typeface="+mj-lt"/>
              </a:rPr>
              <a:t>, the contract of bailment becomes voidable at the option of the </a:t>
            </a:r>
            <a:r>
              <a:rPr lang="en-US" sz="2400" dirty="0" err="1" smtClean="0">
                <a:latin typeface="+mj-lt"/>
              </a:rPr>
              <a:t>bailor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04800"/>
            <a:ext cx="8534400" cy="602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b="1" dirty="0" smtClean="0">
                <a:solidFill>
                  <a:srgbClr val="FF0000"/>
                </a:solidFill>
                <a:latin typeface="+mj-lt"/>
              </a:rPr>
              <a:t>FINDER </a:t>
            </a:r>
            <a:r>
              <a:rPr lang="en-US" sz="2300" b="1" dirty="0" smtClean="0">
                <a:solidFill>
                  <a:srgbClr val="FF0000"/>
                </a:solidFill>
                <a:latin typeface="+mj-lt"/>
              </a:rPr>
              <a:t>OF LOST GOODS</a:t>
            </a:r>
          </a:p>
          <a:p>
            <a:pPr algn="just"/>
            <a:endParaRPr lang="en-US" sz="2300" dirty="0" smtClean="0">
              <a:latin typeface="+mj-lt"/>
            </a:endParaRPr>
          </a:p>
          <a:p>
            <a:pPr algn="just"/>
            <a:r>
              <a:rPr lang="en-US" sz="2300" dirty="0" smtClean="0">
                <a:latin typeface="+mj-lt"/>
              </a:rPr>
              <a:t>A </a:t>
            </a:r>
            <a:r>
              <a:rPr lang="en-US" sz="2300" dirty="0" smtClean="0">
                <a:latin typeface="+mj-lt"/>
              </a:rPr>
              <a:t>finder of goods is a person who finds goods belonging to anther and takes them </a:t>
            </a:r>
            <a:r>
              <a:rPr lang="en-US" sz="2300" dirty="0" smtClean="0">
                <a:latin typeface="+mj-lt"/>
              </a:rPr>
              <a:t>into custody</a:t>
            </a:r>
            <a:r>
              <a:rPr lang="en-US" sz="2300" dirty="0" smtClean="0">
                <a:latin typeface="+mj-lt"/>
              </a:rPr>
              <a:t>. Generally there is no obligation on the part of a person who finds goods, but if he </a:t>
            </a:r>
            <a:r>
              <a:rPr lang="en-US" sz="2300" dirty="0" smtClean="0">
                <a:latin typeface="+mj-lt"/>
              </a:rPr>
              <a:t>picks them </a:t>
            </a:r>
            <a:r>
              <a:rPr lang="en-US" sz="2300" dirty="0" smtClean="0">
                <a:latin typeface="+mj-lt"/>
              </a:rPr>
              <a:t>up or to take charge of the goods, he becomes the </a:t>
            </a:r>
            <a:r>
              <a:rPr lang="en-US" sz="2300" dirty="0" err="1" smtClean="0">
                <a:latin typeface="+mj-lt"/>
              </a:rPr>
              <a:t>bailee</a:t>
            </a:r>
            <a:r>
              <a:rPr lang="en-US" sz="2300" dirty="0" smtClean="0">
                <a:latin typeface="+mj-lt"/>
              </a:rPr>
              <a:t> of those goods.</a:t>
            </a:r>
          </a:p>
          <a:p>
            <a:pPr algn="just"/>
            <a:endParaRPr lang="en-US" sz="2300" b="1" dirty="0" smtClean="0">
              <a:latin typeface="+mj-lt"/>
            </a:endParaRPr>
          </a:p>
          <a:p>
            <a:pPr algn="just"/>
            <a:r>
              <a:rPr lang="en-US" sz="2300" b="1" dirty="0" smtClean="0">
                <a:latin typeface="+mj-lt"/>
              </a:rPr>
              <a:t>Rights </a:t>
            </a:r>
            <a:r>
              <a:rPr lang="en-US" sz="2300" b="1" dirty="0" smtClean="0">
                <a:latin typeface="+mj-lt"/>
              </a:rPr>
              <a:t>of the finder of lost goods</a:t>
            </a:r>
            <a:r>
              <a:rPr lang="en-US" sz="2300" b="1" dirty="0" smtClean="0">
                <a:latin typeface="+mj-lt"/>
              </a:rPr>
              <a:t>:-</a:t>
            </a:r>
            <a:endParaRPr lang="en-US" sz="2300" b="1" dirty="0" smtClean="0">
              <a:latin typeface="+mj-lt"/>
            </a:endParaRPr>
          </a:p>
          <a:p>
            <a:pPr algn="just"/>
            <a:r>
              <a:rPr lang="en-US" sz="2300" dirty="0" smtClean="0">
                <a:latin typeface="+mj-lt"/>
              </a:rPr>
              <a:t>1. He has a right of lien over the goods for his expenses</a:t>
            </a:r>
          </a:p>
          <a:p>
            <a:pPr algn="just"/>
            <a:r>
              <a:rPr lang="en-US" sz="2300" dirty="0" smtClean="0">
                <a:latin typeface="+mj-lt"/>
              </a:rPr>
              <a:t>2. If the real owner of the goods has offered a reward, for the return of lost goods, the </a:t>
            </a:r>
            <a:r>
              <a:rPr lang="en-US" sz="2300" dirty="0" smtClean="0">
                <a:latin typeface="+mj-lt"/>
              </a:rPr>
              <a:t>finder may </a:t>
            </a:r>
            <a:r>
              <a:rPr lang="en-US" sz="2300" dirty="0" smtClean="0">
                <a:latin typeface="+mj-lt"/>
              </a:rPr>
              <a:t>sue for such reward, and may retain the goods unless he receives it.</a:t>
            </a:r>
          </a:p>
          <a:p>
            <a:pPr algn="just"/>
            <a:r>
              <a:rPr lang="en-US" sz="2300" dirty="0" smtClean="0">
                <a:latin typeface="+mj-lt"/>
              </a:rPr>
              <a:t>3. He has the right to sell the goods found by him in the following cases:</a:t>
            </a:r>
          </a:p>
          <a:p>
            <a:pPr algn="just"/>
            <a:r>
              <a:rPr lang="en-US" sz="2300" dirty="0" smtClean="0">
                <a:latin typeface="+mj-lt"/>
              </a:rPr>
              <a:t>a. If he could not find out the owner of the goods with reasonable diligence, or</a:t>
            </a:r>
          </a:p>
          <a:p>
            <a:pPr algn="just"/>
            <a:r>
              <a:rPr lang="en-US" sz="2300" dirty="0" smtClean="0">
                <a:latin typeface="+mj-lt"/>
              </a:rPr>
              <a:t>b. When the owner of the goods refuses to pay the lawful charges to the finder, </a:t>
            </a:r>
            <a:r>
              <a:rPr lang="en-US" sz="2300" dirty="0" smtClean="0">
                <a:latin typeface="+mj-lt"/>
              </a:rPr>
              <a:t>or</a:t>
            </a:r>
            <a:endParaRPr lang="en-US" sz="23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04800"/>
            <a:ext cx="8534400" cy="64835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c. If the things are in danger of perishing, or</a:t>
            </a:r>
          </a:p>
          <a:p>
            <a:pPr algn="just"/>
            <a:r>
              <a:rPr lang="en-US" sz="2400" dirty="0" smtClean="0">
                <a:latin typeface="+mj-lt"/>
              </a:rPr>
              <a:t>d. When the lawful charges of the finder, in respect of the thing found amount to two third of its value.</a:t>
            </a:r>
            <a:endParaRPr lang="en-US" sz="2400" dirty="0" smtClean="0">
              <a:latin typeface="+mj-lt"/>
              <a:cs typeface="Calibri" pitchFamily="34" charset="0"/>
            </a:endParaRPr>
          </a:p>
          <a:p>
            <a:pPr algn="just"/>
            <a:endParaRPr lang="en-US" sz="2400" b="1" dirty="0" smtClean="0">
              <a:latin typeface="+mj-lt"/>
            </a:endParaRPr>
          </a:p>
          <a:p>
            <a:pPr algn="just"/>
            <a:r>
              <a:rPr lang="en-US" sz="2400" b="1" dirty="0" smtClean="0">
                <a:latin typeface="+mj-lt"/>
              </a:rPr>
              <a:t>Obligation </a:t>
            </a:r>
            <a:r>
              <a:rPr lang="en-US" sz="2400" b="1" dirty="0" smtClean="0">
                <a:latin typeface="+mj-lt"/>
              </a:rPr>
              <a:t>of finder of lost goods:-</a:t>
            </a:r>
          </a:p>
          <a:p>
            <a:pPr algn="just"/>
            <a:r>
              <a:rPr lang="en-US" sz="2400" dirty="0" smtClean="0">
                <a:latin typeface="+mj-lt"/>
              </a:rPr>
              <a:t>1. He must take reasonable care of the goods.</a:t>
            </a:r>
          </a:p>
          <a:p>
            <a:pPr algn="just"/>
            <a:r>
              <a:rPr lang="en-US" sz="2400" dirty="0" smtClean="0">
                <a:latin typeface="+mj-lt"/>
              </a:rPr>
              <a:t>2. He should not use the goods for his own use.</a:t>
            </a:r>
          </a:p>
          <a:p>
            <a:pPr algn="just"/>
            <a:r>
              <a:rPr lang="en-US" sz="2400" dirty="0" smtClean="0">
                <a:latin typeface="+mj-lt"/>
              </a:rPr>
              <a:t>3. He must try to find out the true owner of the </a:t>
            </a:r>
            <a:r>
              <a:rPr lang="en-US" sz="2400" dirty="0" smtClean="0">
                <a:latin typeface="+mj-lt"/>
              </a:rPr>
              <a:t>goods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PLEDGE OR PAWN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According </a:t>
            </a:r>
            <a:r>
              <a:rPr lang="en-US" sz="2400" dirty="0" smtClean="0">
                <a:latin typeface="+mj-lt"/>
              </a:rPr>
              <a:t>to sec. 172, “The bailment of goods as security for payment of debt </a:t>
            </a:r>
            <a:r>
              <a:rPr lang="en-US" sz="2400" dirty="0" smtClean="0">
                <a:latin typeface="+mj-lt"/>
              </a:rPr>
              <a:t>or performance </a:t>
            </a:r>
            <a:r>
              <a:rPr lang="en-US" sz="2400" dirty="0" smtClean="0">
                <a:latin typeface="+mj-lt"/>
              </a:rPr>
              <a:t>of promise is called pledge or pawn” The </a:t>
            </a:r>
            <a:r>
              <a:rPr lang="en-US" sz="2400" dirty="0" err="1" smtClean="0">
                <a:latin typeface="+mj-lt"/>
              </a:rPr>
              <a:t>bailor</a:t>
            </a:r>
            <a:r>
              <a:rPr lang="en-US" sz="2400" dirty="0" smtClean="0">
                <a:latin typeface="+mj-lt"/>
              </a:rPr>
              <a:t> here is 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and the </a:t>
            </a:r>
            <a:r>
              <a:rPr lang="en-US" sz="2400" dirty="0" err="1" smtClean="0">
                <a:latin typeface="+mj-lt"/>
              </a:rPr>
              <a:t>bailee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. For example, ‘X’ borrows Rs. 10,000 from ‘Y’ and he delivers his Bike to ‘Y’ </a:t>
            </a:r>
            <a:r>
              <a:rPr lang="en-US" sz="2400" dirty="0" smtClean="0">
                <a:latin typeface="+mj-lt"/>
              </a:rPr>
              <a:t>as security </a:t>
            </a:r>
            <a:r>
              <a:rPr lang="en-US" sz="2400" dirty="0" smtClean="0">
                <a:latin typeface="+mj-lt"/>
              </a:rPr>
              <a:t>for repayment of the debt. This kind of bailment is known as pledge. Here X is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and Y is 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>
              <a:lnSpc>
                <a:spcPct val="40000"/>
              </a:lnSpc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04800"/>
            <a:ext cx="8534400" cy="66607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Rights of a Pawnee/</a:t>
            </a:r>
            <a:r>
              <a:rPr lang="en-US" sz="2400" b="1" dirty="0" err="1" smtClean="0">
                <a:latin typeface="+mj-lt"/>
              </a:rPr>
              <a:t>Pledgee</a:t>
            </a:r>
            <a:r>
              <a:rPr lang="en-US" sz="2400" b="1" dirty="0" smtClean="0">
                <a:latin typeface="+mj-lt"/>
              </a:rPr>
              <a:t>:</a:t>
            </a: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Rights of retainer: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 has a right to retain the goods pledged not only for </a:t>
            </a:r>
            <a:r>
              <a:rPr lang="en-US" sz="2400" dirty="0" err="1" smtClean="0">
                <a:latin typeface="+mj-lt"/>
              </a:rPr>
              <a:t>for</a:t>
            </a:r>
            <a:r>
              <a:rPr lang="en-US" sz="2400" dirty="0" smtClean="0">
                <a:latin typeface="+mj-lt"/>
              </a:rPr>
              <a:t> the payment of debt, but also for its interest.</a:t>
            </a:r>
          </a:p>
          <a:p>
            <a:pPr algn="just"/>
            <a:r>
              <a:rPr lang="en-US" sz="2400" dirty="0" smtClean="0">
                <a:latin typeface="+mj-lt"/>
              </a:rPr>
              <a:t>2. Retainer of subsequent advances: When 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 lends money to the same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after the date of the pledge, it is presumed that the right of retainer over the pledged goods extends to subsequent advances also.</a:t>
            </a:r>
            <a:endParaRPr lang="en-US" sz="2400" dirty="0" smtClean="0">
              <a:latin typeface="+mj-lt"/>
              <a:cs typeface="Calibri" pitchFamily="34" charset="0"/>
            </a:endParaRPr>
          </a:p>
          <a:p>
            <a:pPr algn="just"/>
            <a:r>
              <a:rPr lang="en-US" sz="24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b="1" dirty="0" smtClean="0">
                <a:latin typeface="+mj-lt"/>
              </a:rPr>
              <a:t>Right to extra ordinary expenses: -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 has a right to receive from 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, extra </a:t>
            </a:r>
            <a:r>
              <a:rPr lang="en-US" sz="2400" dirty="0" smtClean="0">
                <a:latin typeface="+mj-lt"/>
              </a:rPr>
              <a:t>ordinary expenses incurred by him for the </a:t>
            </a:r>
            <a:r>
              <a:rPr lang="en-US" sz="2400" dirty="0" smtClean="0">
                <a:latin typeface="+mj-lt"/>
              </a:rPr>
              <a:t> reservation </a:t>
            </a:r>
            <a:r>
              <a:rPr lang="en-US" sz="2400" dirty="0" smtClean="0">
                <a:latin typeface="+mj-lt"/>
              </a:rPr>
              <a:t>of the goods pledged.</a:t>
            </a:r>
          </a:p>
          <a:p>
            <a:pPr algn="just"/>
            <a:r>
              <a:rPr lang="en-US" sz="2400" dirty="0" smtClean="0">
                <a:latin typeface="+mj-lt"/>
              </a:rPr>
              <a:t>4. </a:t>
            </a:r>
            <a:r>
              <a:rPr lang="en-US" sz="2400" b="1" dirty="0" smtClean="0">
                <a:latin typeface="+mj-lt"/>
              </a:rPr>
              <a:t>Right against true owner, when the </a:t>
            </a:r>
            <a:r>
              <a:rPr lang="en-US" sz="2400" b="1" dirty="0" err="1" smtClean="0">
                <a:latin typeface="+mj-lt"/>
              </a:rPr>
              <a:t>pawner’s</a:t>
            </a:r>
            <a:r>
              <a:rPr lang="en-US" sz="2400" b="1" dirty="0" smtClean="0">
                <a:latin typeface="+mj-lt"/>
              </a:rPr>
              <a:t> title is defective: - </a:t>
            </a:r>
            <a:r>
              <a:rPr lang="en-US" sz="2400" dirty="0" smtClean="0">
                <a:latin typeface="+mj-lt"/>
              </a:rPr>
              <a:t>When 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has obtained </a:t>
            </a:r>
            <a:r>
              <a:rPr lang="en-US" sz="2400" dirty="0" smtClean="0">
                <a:latin typeface="+mj-lt"/>
              </a:rPr>
              <a:t>possession of the </a:t>
            </a:r>
            <a:r>
              <a:rPr lang="en-US" sz="2400" dirty="0" smtClean="0">
                <a:latin typeface="+mj-lt"/>
              </a:rPr>
              <a:t>goods </a:t>
            </a:r>
            <a:r>
              <a:rPr lang="en-US" sz="2400" dirty="0" smtClean="0">
                <a:latin typeface="+mj-lt"/>
              </a:rPr>
              <a:t>pledged by him under voidable contract, but the </a:t>
            </a:r>
            <a:r>
              <a:rPr lang="en-US" sz="2400" dirty="0" smtClean="0">
                <a:latin typeface="+mj-lt"/>
              </a:rPr>
              <a:t>contract has </a:t>
            </a:r>
            <a:r>
              <a:rPr lang="en-US" sz="2400" dirty="0" smtClean="0">
                <a:latin typeface="+mj-lt"/>
              </a:rPr>
              <a:t>not been rescinded at the time of the pledge, 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 acquires a good title to </a:t>
            </a:r>
            <a:r>
              <a:rPr lang="en-US" sz="2400" dirty="0" smtClean="0">
                <a:latin typeface="+mj-lt"/>
              </a:rPr>
              <a:t>the goods</a:t>
            </a:r>
            <a:r>
              <a:rPr lang="en-US" sz="2400" dirty="0" smtClean="0">
                <a:latin typeface="+mj-lt"/>
              </a:rPr>
              <a:t>, provided has acted in good faith and without notice of the </a:t>
            </a:r>
            <a:r>
              <a:rPr lang="en-US" sz="2400" dirty="0" err="1" smtClean="0">
                <a:latin typeface="+mj-lt"/>
              </a:rPr>
              <a:t>pawner’s</a:t>
            </a:r>
            <a:r>
              <a:rPr lang="en-US" sz="2400" dirty="0" smtClean="0">
                <a:latin typeface="+mj-lt"/>
              </a:rPr>
              <a:t> defect to </a:t>
            </a:r>
            <a:r>
              <a:rPr lang="en-US" sz="2400" dirty="0" smtClean="0">
                <a:latin typeface="+mj-lt"/>
              </a:rPr>
              <a:t>the title.</a:t>
            </a:r>
          </a:p>
          <a:p>
            <a:pPr algn="just"/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04800"/>
            <a:ext cx="8534400" cy="58913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Rights of </a:t>
            </a:r>
            <a:r>
              <a:rPr lang="en-US" sz="2400" b="1" dirty="0" err="1" smtClean="0">
                <a:latin typeface="+mj-lt"/>
              </a:rPr>
              <a:t>pawner</a:t>
            </a:r>
            <a:r>
              <a:rPr lang="en-US" sz="2400" b="1" dirty="0" smtClean="0">
                <a:latin typeface="+mj-lt"/>
              </a:rPr>
              <a:t> or </a:t>
            </a:r>
            <a:r>
              <a:rPr lang="en-US" sz="2400" b="1" dirty="0" err="1" smtClean="0">
                <a:latin typeface="+mj-lt"/>
              </a:rPr>
              <a:t>pledger</a:t>
            </a:r>
            <a:r>
              <a:rPr lang="en-US" sz="2400" b="1" dirty="0" smtClean="0">
                <a:latin typeface="+mj-lt"/>
              </a:rPr>
              <a:t>:</a:t>
            </a:r>
          </a:p>
          <a:p>
            <a:pPr algn="just"/>
            <a:r>
              <a:rPr lang="en-US" sz="2400" dirty="0" smtClean="0">
                <a:latin typeface="+mj-lt"/>
              </a:rPr>
              <a:t>1. Right to get back goods: - 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in entitled to get back the goods pledged.</a:t>
            </a:r>
          </a:p>
          <a:p>
            <a:pPr algn="just"/>
            <a:r>
              <a:rPr lang="en-US" sz="2400" dirty="0" smtClean="0">
                <a:latin typeface="+mj-lt"/>
              </a:rPr>
              <a:t>2. Right to redeem debt: - 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should repay the loan and take back the delivery of the goods from the </a:t>
            </a:r>
            <a:r>
              <a:rPr lang="en-US" sz="2400" dirty="0" err="1" smtClean="0">
                <a:latin typeface="+mj-lt"/>
              </a:rPr>
              <a:t>pawnee</a:t>
            </a:r>
            <a:r>
              <a:rPr lang="en-US" sz="2400" dirty="0" smtClean="0">
                <a:latin typeface="+mj-lt"/>
              </a:rPr>
              <a:t> within the stipulated time.</a:t>
            </a:r>
          </a:p>
          <a:p>
            <a:pPr algn="just"/>
            <a:r>
              <a:rPr lang="en-US" sz="2400" dirty="0" smtClean="0">
                <a:latin typeface="+mj-lt"/>
              </a:rPr>
              <a:t>3. Rights of an ordinary debtor: - The </a:t>
            </a:r>
            <a:r>
              <a:rPr lang="en-US" sz="2400" dirty="0" err="1" smtClean="0">
                <a:latin typeface="+mj-lt"/>
              </a:rPr>
              <a:t>pawner</a:t>
            </a:r>
            <a:r>
              <a:rPr lang="en-US" sz="2400" dirty="0" smtClean="0">
                <a:latin typeface="+mj-lt"/>
              </a:rPr>
              <a:t> as a debtor has various rights given to him by statute for the protection of debtors</a:t>
            </a:r>
            <a:endParaRPr lang="en-US" sz="2400" dirty="0" smtClean="0">
              <a:latin typeface="+mj-lt"/>
              <a:cs typeface="Calibri" pitchFamily="34" charset="0"/>
            </a:endParaRPr>
          </a:p>
          <a:p>
            <a:pPr algn="ctr"/>
            <a:endParaRPr lang="en-US" sz="26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Pledge by Non owners:-</a:t>
            </a:r>
          </a:p>
          <a:p>
            <a:pPr algn="just"/>
            <a:endParaRPr lang="en-US" sz="2300" dirty="0" smtClean="0">
              <a:latin typeface="+mj-lt"/>
            </a:endParaRPr>
          </a:p>
          <a:p>
            <a:pPr algn="just"/>
            <a:r>
              <a:rPr lang="en-US" sz="2300" dirty="0" smtClean="0">
                <a:latin typeface="+mj-lt"/>
              </a:rPr>
              <a:t>In the following cases, one who is not an owner can make a valid pledge</a:t>
            </a:r>
          </a:p>
          <a:p>
            <a:pPr algn="just"/>
            <a:r>
              <a:rPr lang="en-US" sz="2300" dirty="0" smtClean="0">
                <a:latin typeface="+mj-lt"/>
              </a:rPr>
              <a:t>1. A mercantile agent, who is with the consent of the owner in possession of the goods or of the documents of title to goods, can make a valid pledge of the goods while acting in the ordinary course of business of a mercantile agent.</a:t>
            </a:r>
            <a:endParaRPr lang="en-US" sz="23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04800"/>
            <a:ext cx="8534400" cy="249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300" dirty="0" smtClean="0">
                <a:latin typeface="+mj-lt"/>
              </a:rPr>
              <a:t>2. A person having a possession of goods under a voidable contract can make a valid pledge of the goods so long as the contract is not rescinded.</a:t>
            </a:r>
          </a:p>
          <a:p>
            <a:pPr algn="just"/>
            <a:r>
              <a:rPr lang="en-US" sz="2300" dirty="0" smtClean="0">
                <a:latin typeface="+mj-lt"/>
              </a:rPr>
              <a:t>3. Where the person pledges goods in which he has only a limited interest, the pledge is valid to the extent of that interest.</a:t>
            </a:r>
          </a:p>
          <a:p>
            <a:pPr algn="just"/>
            <a:r>
              <a:rPr lang="en-US" sz="2300" dirty="0" smtClean="0">
                <a:latin typeface="+mj-lt"/>
              </a:rPr>
              <a:t>4. If one of several co-owners is in sole possession of the goods with the consent of the owners, he can make a valid pledge of the goods.</a:t>
            </a:r>
            <a:endParaRPr lang="en-US" sz="23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4064</TotalTime>
  <Words>975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 Class: B.Com – Part-2  Subject: Business Regulatory Framework TOPIC:  CONTRACT OF BAILMENT AND PLEDGE – Part-B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365</cp:revision>
  <dcterms:created xsi:type="dcterms:W3CDTF">2011-08-23T10:02:56Z</dcterms:created>
  <dcterms:modified xsi:type="dcterms:W3CDTF">2020-05-02T07:55:14Z</dcterms:modified>
</cp:coreProperties>
</file>